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49"/>
  </p:notesMasterIdLst>
  <p:sldIdLst>
    <p:sldId id="256" r:id="rId2"/>
    <p:sldId id="399" r:id="rId3"/>
    <p:sldId id="351" r:id="rId4"/>
    <p:sldId id="397" r:id="rId5"/>
    <p:sldId id="346" r:id="rId6"/>
    <p:sldId id="363" r:id="rId7"/>
    <p:sldId id="272" r:id="rId8"/>
    <p:sldId id="400" r:id="rId9"/>
    <p:sldId id="371" r:id="rId10"/>
    <p:sldId id="315" r:id="rId11"/>
    <p:sldId id="431" r:id="rId12"/>
    <p:sldId id="402" r:id="rId13"/>
    <p:sldId id="423" r:id="rId14"/>
    <p:sldId id="401" r:id="rId15"/>
    <p:sldId id="435" r:id="rId16"/>
    <p:sldId id="405" r:id="rId17"/>
    <p:sldId id="443" r:id="rId18"/>
    <p:sldId id="430" r:id="rId19"/>
    <p:sldId id="445" r:id="rId20"/>
    <p:sldId id="424" r:id="rId21"/>
    <p:sldId id="409" r:id="rId22"/>
    <p:sldId id="429" r:id="rId23"/>
    <p:sldId id="434" r:id="rId24"/>
    <p:sldId id="277" r:id="rId25"/>
    <p:sldId id="354" r:id="rId26"/>
    <p:sldId id="437" r:id="rId27"/>
    <p:sldId id="436" r:id="rId28"/>
    <p:sldId id="411" r:id="rId29"/>
    <p:sldId id="412" r:id="rId30"/>
    <p:sldId id="421" r:id="rId31"/>
    <p:sldId id="413" r:id="rId32"/>
    <p:sldId id="414" r:id="rId33"/>
    <p:sldId id="415" r:id="rId34"/>
    <p:sldId id="416" r:id="rId35"/>
    <p:sldId id="418" r:id="rId36"/>
    <p:sldId id="419" r:id="rId37"/>
    <p:sldId id="420" r:id="rId38"/>
    <p:sldId id="422" r:id="rId39"/>
    <p:sldId id="439" r:id="rId40"/>
    <p:sldId id="440" r:id="rId41"/>
    <p:sldId id="441" r:id="rId42"/>
    <p:sldId id="425" r:id="rId43"/>
    <p:sldId id="444" r:id="rId44"/>
    <p:sldId id="442" r:id="rId45"/>
    <p:sldId id="427" r:id="rId46"/>
    <p:sldId id="446" r:id="rId47"/>
    <p:sldId id="447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691" autoAdjust="0"/>
    <p:restoredTop sz="80824" autoAdjust="0"/>
  </p:normalViewPr>
  <p:slideViewPr>
    <p:cSldViewPr>
      <p:cViewPr>
        <p:scale>
          <a:sx n="50" d="100"/>
          <a:sy n="50" d="100"/>
        </p:scale>
        <p:origin x="-2016" y="-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4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8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2/24/2015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Currently, descriptive methods used to describe the regions. –use antibodies, view them in microscope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Will allow us to </a:t>
            </a:r>
            <a:r>
              <a:rPr lang="en-US" sz="1200" b="1" dirty="0" smtClean="0">
                <a:solidFill>
                  <a:schemeClr val="bg1"/>
                </a:solidFill>
              </a:rPr>
              <a:t>test </a:t>
            </a:r>
            <a:r>
              <a:rPr lang="en-US" sz="1200" dirty="0" smtClean="0">
                <a:solidFill>
                  <a:schemeClr val="bg1"/>
                </a:solidFill>
              </a:rPr>
              <a:t>the structure of the thymus in a </a:t>
            </a:r>
            <a:r>
              <a:rPr lang="en-US" sz="1200" b="1" dirty="0" smtClean="0">
                <a:solidFill>
                  <a:schemeClr val="bg1"/>
                </a:solidFill>
              </a:rPr>
              <a:t>statistical framework </a:t>
            </a:r>
            <a:r>
              <a:rPr lang="en-US" sz="1200" dirty="0" smtClean="0">
                <a:solidFill>
                  <a:schemeClr val="bg1"/>
                </a:solidFill>
              </a:rPr>
              <a:t>(as opposed to descriptive)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Using cell location and abundance, computationally</a:t>
            </a:r>
            <a:r>
              <a:rPr lang="en-US" baseline="0" dirty="0" smtClean="0">
                <a:solidFill>
                  <a:schemeClr val="bg1"/>
                </a:solidFill>
              </a:rPr>
              <a:t> reproduce</a:t>
            </a: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We then used a range of K values to identify potentially cryptic organization. </a:t>
            </a:r>
          </a:p>
          <a:p>
            <a:pPr marL="4572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K</a:t>
            </a:r>
            <a:r>
              <a:rPr lang="en-US" baseline="0" dirty="0" smtClean="0"/>
              <a:t> value are we interested in?</a:t>
            </a:r>
          </a:p>
          <a:p>
            <a:r>
              <a:rPr lang="en-US" baseline="0" dirty="0" smtClean="0"/>
              <a:t>Too low? No valuable info</a:t>
            </a:r>
          </a:p>
          <a:p>
            <a:r>
              <a:rPr lang="en-US" baseline="0" dirty="0" smtClean="0"/>
              <a:t>Too high? Are results real? Do we see useful info or random information</a:t>
            </a:r>
          </a:p>
          <a:p>
            <a:endParaRPr lang="en-US" dirty="0" smtClean="0"/>
          </a:p>
          <a:p>
            <a:r>
              <a:rPr lang="en-US" dirty="0" smtClean="0"/>
              <a:t>K=3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antibody and abundance bias</a:t>
            </a:r>
          </a:p>
          <a:p>
            <a:r>
              <a:rPr lang="en-US" dirty="0" smtClean="0"/>
              <a:t>Don’t have antibodies</a:t>
            </a:r>
            <a:r>
              <a:rPr lang="en-US" baseline="0" dirty="0" smtClean="0"/>
              <a:t> specific for CMJ or </a:t>
            </a:r>
            <a:r>
              <a:rPr lang="en-US" baseline="0" dirty="0" err="1" smtClean="0"/>
              <a:t>Subcap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Increased to see if we would reproduce these regions or identify cryptic info (overlap of certain cell types).-clusters of cell types that have function</a:t>
            </a:r>
          </a:p>
          <a:p>
            <a:r>
              <a:rPr lang="en-US" baseline="0" dirty="0" smtClean="0"/>
              <a:t>K=4 Subdivision of medulla, CMJ? </a:t>
            </a:r>
          </a:p>
          <a:p>
            <a:r>
              <a:rPr lang="en-US" baseline="0" dirty="0" smtClean="0"/>
              <a:t>develop methods, go back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cell types between clusters</a:t>
            </a:r>
          </a:p>
          <a:p>
            <a:endParaRPr lang="en-US" dirty="0" smtClean="0"/>
          </a:p>
          <a:p>
            <a:r>
              <a:rPr lang="en-US" dirty="0" smtClean="0"/>
              <a:t>Patterns</a:t>
            </a:r>
            <a:r>
              <a:rPr lang="en-US" baseline="0" dirty="0" smtClean="0"/>
              <a:t> similar between samples, still descriptive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Useful information, but Graphs Quantitative</a:t>
            </a:r>
            <a:r>
              <a:rPr lang="en-US" baseline="0" dirty="0" smtClean="0"/>
              <a:t> value; not descriptive. </a:t>
            </a:r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dissimilarity </a:t>
            </a:r>
            <a:r>
              <a:rPr lang="en-US" dirty="0" err="1" smtClean="0"/>
              <a:t>indicies</a:t>
            </a:r>
            <a:r>
              <a:rPr lang="en-US" dirty="0" smtClean="0"/>
              <a:t> can compare the identity and relative abundance 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Bray Curtis Dissimilarity Index in particular is a well characterized statistical method that looks at composition between sites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Value between 0 and 1,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identical, 1=don’t share any species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Use this index</a:t>
            </a:r>
            <a:r>
              <a:rPr lang="en-US" baseline="0" dirty="0" smtClean="0"/>
              <a:t> to </a:t>
            </a:r>
            <a:r>
              <a:rPr lang="en-US" dirty="0" smtClean="0"/>
              <a:t>determine how similar clusters produced from K means as well as other samples.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same thymus and between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amount of distinctiveness can also be compared to ecosystems/natural systems/ecological communities for non organ biologists</a:t>
            </a:r>
          </a:p>
          <a:p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Test model with a mutant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one of the cell types (subset) whose phenotype has been characterized; functionally important</a:t>
            </a:r>
          </a:p>
          <a:p>
            <a:endParaRPr lang="en-US" dirty="0" smtClean="0"/>
          </a:p>
          <a:p>
            <a:r>
              <a:rPr lang="en-US" dirty="0" smtClean="0"/>
              <a:t>Keystone species=removal completely alters organization of community</a:t>
            </a:r>
          </a:p>
          <a:p>
            <a:r>
              <a:rPr lang="en-US" dirty="0" smtClean="0"/>
              <a:t>Regular species =still</a:t>
            </a:r>
            <a:r>
              <a:rPr lang="en-US" baseline="0" dirty="0" smtClean="0"/>
              <a:t> important but doesn’t produce any </a:t>
            </a:r>
            <a:r>
              <a:rPr lang="en-US" baseline="0" dirty="0" err="1" smtClean="0"/>
              <a:t>noticable</a:t>
            </a:r>
            <a:r>
              <a:rPr lang="en-US" baseline="0" dirty="0" smtClean="0"/>
              <a:t> organizational effects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organization? Organization of clusters not as consistent</a:t>
            </a:r>
          </a:p>
          <a:p>
            <a:r>
              <a:rPr lang="en-US" baseline="0" dirty="0" smtClean="0"/>
              <a:t>Will have to test with replicates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My project was developed</a:t>
            </a:r>
            <a:r>
              <a:rPr lang="en-US" b="0" baseline="0" dirty="0" smtClean="0"/>
              <a:t> in order to create a method/way that would allow us to quantitatively look at organization of cell types within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We have </a:t>
            </a:r>
            <a:r>
              <a:rPr lang="en-US" b="0" dirty="0" err="1" smtClean="0"/>
              <a:t>quantiative</a:t>
            </a:r>
            <a:r>
              <a:rPr lang="en-US" b="0" dirty="0" smtClean="0"/>
              <a:t> tools</a:t>
            </a:r>
            <a:r>
              <a:rPr lang="en-US" b="0" baseline="0" dirty="0" smtClean="0"/>
              <a:t> for composition, </a:t>
            </a:r>
            <a:endParaRPr lang="en-US" b="0" dirty="0" smtClean="0"/>
          </a:p>
          <a:p>
            <a:r>
              <a:rPr lang="en-US" b="0" dirty="0" smtClean="0"/>
              <a:t>beyond essentially descriptive assays (IHC and histological) available</a:t>
            </a:r>
            <a:r>
              <a:rPr lang="en-US" b="0" baseline="0" dirty="0" smtClean="0"/>
              <a:t> in the field of organ biology-biased, limited by what you can see</a:t>
            </a:r>
            <a:endParaRPr lang="en-US" b="0" dirty="0" smtClean="0"/>
          </a:p>
          <a:p>
            <a:endParaRPr lang="en-US" b="0" dirty="0" smtClean="0"/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</a:t>
            </a:r>
          </a:p>
          <a:p>
            <a:r>
              <a:rPr lang="en-US" b="0" dirty="0" smtClean="0"/>
              <a:t>structure is more difficult to perceive</a:t>
            </a:r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;</a:t>
            </a:r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</a:t>
            </a:r>
            <a:r>
              <a:rPr lang="en-US" baseline="0" smtClean="0"/>
              <a:t>; offset from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</a:t>
            </a:r>
            <a:r>
              <a:rPr lang="en-US" baseline="0" dirty="0" smtClean="0"/>
              <a:t> RAREFACTION CURVE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John wares-</a:t>
            </a:r>
            <a:r>
              <a:rPr lang="en-US" baseline="0" dirty="0" smtClean="0"/>
              <a:t>came up with idea to treat organ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we used the </a:t>
            </a:r>
            <a:r>
              <a:rPr lang="en-US" b="1" baseline="0" dirty="0" smtClean="0"/>
              <a:t>thymus</a:t>
            </a:r>
            <a:r>
              <a:rPr lang="en-US" baseline="0" dirty="0" smtClean="0"/>
              <a:t> for our analysis</a:t>
            </a:r>
            <a:endParaRPr lang="en-US" dirty="0" smtClean="0"/>
          </a:p>
          <a:p>
            <a:r>
              <a:rPr lang="en-US" dirty="0" smtClean="0"/>
              <a:t>for example: 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etc.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different compositions and abundances of SPECIES and CELLS that have different roles and distributions</a:t>
            </a:r>
          </a:p>
          <a:p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to thymus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Thymus is great organ for this type of analysis/comparison. was chosen because </a:t>
            </a:r>
            <a:r>
              <a:rPr lang="en-US" baseline="0" dirty="0" err="1" smtClean="0"/>
              <a:t>b</a:t>
            </a:r>
            <a:r>
              <a:rPr lang="en-US" b="1" baseline="0" dirty="0" err="1" smtClean="0"/>
              <a:t>ecause</a:t>
            </a:r>
            <a:r>
              <a:rPr lang="en-US" b="1" baseline="0" dirty="0" smtClean="0"/>
              <a:t> of structure and size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 Proper Cell organization is very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for function. </a:t>
            </a:r>
          </a:p>
          <a:p>
            <a:r>
              <a:rPr lang="en-US" baseline="0" dirty="0" smtClean="0"/>
              <a:t> Have cellular markers and markers for different t-cell differentiation stages.</a:t>
            </a:r>
          </a:p>
          <a:p>
            <a:r>
              <a:rPr lang="en-US" baseline="0" dirty="0" smtClean="0"/>
              <a:t> Markers cover a good portion of the thymus so that we are able to create a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map of the cell types. </a:t>
            </a:r>
            <a:endParaRPr lang="en-US" dirty="0" smtClean="0"/>
          </a:p>
          <a:p>
            <a:r>
              <a:rPr lang="en-US" baseline="0" dirty="0" smtClean="0"/>
              <a:t>Through qualitative analysis (using cell specific markers), we know 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organization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Keystone species, where removal affects organization, </a:t>
            </a:r>
          </a:p>
          <a:p>
            <a:r>
              <a:rPr lang="en-US" dirty="0" smtClean="0"/>
              <a:t>Could have no organizational</a:t>
            </a:r>
            <a:r>
              <a:rPr lang="en-US" baseline="0" dirty="0" smtClean="0"/>
              <a:t> differences but still be very functionally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EXAMPLE???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r>
              <a:rPr lang="en-US" baseline="0" dirty="0" smtClean="0"/>
              <a:t>-Relative species </a:t>
            </a:r>
            <a:r>
              <a:rPr lang="en-US" baseline="0" dirty="0" err="1" smtClean="0"/>
              <a:t>abundnance</a:t>
            </a:r>
            <a:r>
              <a:rPr lang="en-US" baseline="0" dirty="0" smtClean="0"/>
              <a:t> may not be affect or may change dramatically</a:t>
            </a:r>
          </a:p>
          <a:p>
            <a:r>
              <a:rPr lang="en-US" baseline="0" dirty="0" smtClean="0"/>
              <a:t>-Look at UEA1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spatial distribution</a:t>
            </a:r>
            <a:r>
              <a:rPr lang="en-US" baseline="0" dirty="0" smtClean="0"/>
              <a:t> of clusters as opposed to composition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Looks at components that are connected;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, compare to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in other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Keystone:  removal will completely change organization of the system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Lack of T cells-diseases</a:t>
            </a:r>
          </a:p>
          <a:p>
            <a:r>
              <a:rPr lang="en-US" dirty="0" smtClean="0"/>
              <a:t>Autoimmunity-t cells that don’t function properly aren’t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Picture is showing section of thymus from the capsule downward to medulla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REGIONS-characterized by specific cell types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Mesenchymal</a:t>
            </a:r>
            <a:r>
              <a:rPr lang="en-US" dirty="0" smtClean="0">
                <a:solidFill>
                  <a:schemeClr val="bg1"/>
                </a:solidFill>
              </a:rPr>
              <a:t> capsule that surrounds the thymus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</a:p>
          <a:p>
            <a:endParaRPr lang="en-US" dirty="0" smtClean="0"/>
          </a:p>
          <a:p>
            <a:pPr>
              <a:buNone/>
            </a:pPr>
            <a:r>
              <a:rPr lang="en-US" b="0" dirty="0" smtClean="0"/>
              <a:t>Resident cell types:-make up</a:t>
            </a:r>
            <a:r>
              <a:rPr lang="en-US" b="0" baseline="0" dirty="0" smtClean="0"/>
              <a:t> the organ</a:t>
            </a:r>
            <a:endParaRPr lang="en-US" b="0" dirty="0" smtClean="0"/>
          </a:p>
          <a:p>
            <a:pPr lvl="2"/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 lvl="2"/>
            <a:r>
              <a:rPr lang="en-US" b="0" dirty="0" smtClean="0"/>
              <a:t>Vasculature-blood vessels</a:t>
            </a:r>
          </a:p>
          <a:p>
            <a:pPr lvl="2"/>
            <a:r>
              <a:rPr lang="en-US" b="0" dirty="0" err="1" smtClean="0"/>
              <a:t>Dendritic</a:t>
            </a:r>
            <a:r>
              <a:rPr lang="en-US" b="0" dirty="0" smtClean="0"/>
              <a:t> cells-involved in maturation of t cells</a:t>
            </a:r>
            <a:endParaRPr lang="en-US" sz="2700" b="0" dirty="0" smtClean="0"/>
          </a:p>
          <a:p>
            <a:pPr lvl="2"/>
            <a:endParaRPr lang="en-US" sz="2700" b="0" dirty="0" smtClean="0"/>
          </a:p>
          <a:p>
            <a:pPr lvl="2"/>
            <a:r>
              <a:rPr lang="en-US" sz="3200" b="0" dirty="0" smtClean="0"/>
              <a:t>Migrating cell types: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MIGRATION</a:t>
            </a:r>
          </a:p>
          <a:p>
            <a:pPr lvl="1"/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b="1" dirty="0" smtClean="0">
                <a:solidFill>
                  <a:schemeClr val="bg1"/>
                </a:solidFill>
              </a:rPr>
              <a:t>Positive and Negative Selection</a:t>
            </a:r>
          </a:p>
          <a:p>
            <a:pPr lvl="1"/>
            <a:endParaRPr lang="en-US" b="1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Cortex: 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Different things happening in different regions</a:t>
            </a:r>
          </a:p>
          <a:p>
            <a:pPr lvl="2"/>
            <a:r>
              <a:rPr lang="en-US" dirty="0" err="1" smtClean="0">
                <a:solidFill>
                  <a:schemeClr val="bg1"/>
                </a:solidFill>
              </a:rPr>
              <a:t>Thymocytes</a:t>
            </a:r>
            <a:r>
              <a:rPr lang="en-US" dirty="0" smtClean="0">
                <a:solidFill>
                  <a:schemeClr val="bg1"/>
                </a:solidFill>
              </a:rPr>
              <a:t> undergo </a:t>
            </a:r>
            <a:r>
              <a:rPr lang="en-US" b="1" dirty="0" smtClean="0">
                <a:solidFill>
                  <a:schemeClr val="bg1"/>
                </a:solidFill>
              </a:rPr>
              <a:t>positive selection </a:t>
            </a:r>
            <a:r>
              <a:rPr lang="en-US" dirty="0" smtClean="0">
                <a:solidFill>
                  <a:schemeClr val="bg1"/>
                </a:solidFill>
              </a:rPr>
              <a:t>to determine if they are functional, can detect peptide antigens-</a:t>
            </a:r>
            <a:r>
              <a:rPr lang="en-US" b="1" dirty="0" smtClean="0">
                <a:solidFill>
                  <a:schemeClr val="bg1"/>
                </a:solidFill>
              </a:rPr>
              <a:t>Self restricted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Medulla: 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They undergo </a:t>
            </a:r>
            <a:r>
              <a:rPr lang="en-US" b="1" dirty="0" smtClean="0">
                <a:solidFill>
                  <a:schemeClr val="bg1"/>
                </a:solidFill>
              </a:rPr>
              <a:t>negative selection </a:t>
            </a:r>
            <a:r>
              <a:rPr lang="en-US" dirty="0" smtClean="0">
                <a:solidFill>
                  <a:schemeClr val="bg1"/>
                </a:solidFill>
              </a:rPr>
              <a:t>to remove overly sensitive, </a:t>
            </a:r>
            <a:r>
              <a:rPr lang="en-US" dirty="0" err="1" smtClean="0">
                <a:solidFill>
                  <a:schemeClr val="bg1"/>
                </a:solidFill>
              </a:rPr>
              <a:t>autoreactive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thymocytes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b="1" dirty="0" smtClean="0">
                <a:solidFill>
                  <a:schemeClr val="bg1"/>
                </a:solidFill>
              </a:rPr>
              <a:t>self tolerant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Enter bloodstream to be taken out of thymus</a:t>
            </a:r>
          </a:p>
          <a:p>
            <a:pPr lvl="2"/>
            <a:r>
              <a:rPr lang="en-US" dirty="0" smtClean="0">
                <a:solidFill>
                  <a:schemeClr val="bg1"/>
                </a:solidFill>
              </a:rPr>
              <a:t>At this point, they are naive, </a:t>
            </a:r>
            <a:r>
              <a:rPr lang="en-US" dirty="0" err="1" smtClean="0">
                <a:solidFill>
                  <a:schemeClr val="bg1"/>
                </a:solidFill>
              </a:rPr>
              <a:t>immunocompetent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IDENTIFY  MANY CELL TYPES (increased statistical power), do this with cell</a:t>
            </a:r>
            <a:r>
              <a:rPr lang="en-US" baseline="0" dirty="0" smtClean="0"/>
              <a:t> type specific antibodies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indent="-228600">
              <a:buAutoNum type="arabicParenR"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11 cell types</a:t>
            </a:r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First</a:t>
            </a:r>
            <a:r>
              <a:rPr lang="en-US" sz="2000" baseline="0" dirty="0" smtClean="0">
                <a:solidFill>
                  <a:schemeClr val="bg1"/>
                </a:solidFill>
              </a:rPr>
              <a:t>: Look at a WT mouse of 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if  organizational patterns similar throughout individual thymus and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thymii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model to characterize this organization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Accomplish this through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input parameter. 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and maximize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2/24/2015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Cellular Ecology of the Mouse Thymus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Mary Browning</a:t>
            </a:r>
          </a:p>
          <a:p>
            <a:r>
              <a:rPr lang="en-US" dirty="0" smtClean="0"/>
              <a:t>3/17/2015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subsets)?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Results-Different Number of Clusters 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K=4        K=5 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 descr="Thymus1WT_K4_200.png"/>
          <p:cNvPicPr>
            <a:picLocks noGrp="1" noChangeAspect="1"/>
          </p:cNvPicPr>
          <p:nvPr>
            <p:ph idx="1"/>
          </p:nvPr>
        </p:nvPicPr>
        <p:blipFill>
          <a:blip r:embed="rId3"/>
          <a:srcRect l="1609" t="1175" r="16569" b="66836"/>
          <a:stretch>
            <a:fillRect/>
          </a:stretch>
        </p:blipFill>
        <p:spPr>
          <a:xfrm rot="16200000">
            <a:off x="-733926" y="3076073"/>
            <a:ext cx="5582653" cy="1828800"/>
          </a:xfrm>
        </p:spPr>
      </p:pic>
      <p:pic>
        <p:nvPicPr>
          <p:cNvPr id="5" name="Picture 4" descr="Thymus1WT_K5_200.png"/>
          <p:cNvPicPr>
            <a:picLocks noChangeAspect="1"/>
          </p:cNvPicPr>
          <p:nvPr/>
        </p:nvPicPr>
        <p:blipFill>
          <a:blip r:embed="rId4"/>
          <a:srcRect l="850" t="1326" r="16536" b="67473"/>
          <a:stretch>
            <a:fillRect/>
          </a:stretch>
        </p:blipFill>
        <p:spPr>
          <a:xfrm rot="16200000">
            <a:off x="1425615" y="3146385"/>
            <a:ext cx="5638800" cy="1784430"/>
          </a:xfrm>
          <a:prstGeom prst="rect">
            <a:avLst/>
          </a:prstGeom>
        </p:spPr>
      </p:pic>
      <p:pic>
        <p:nvPicPr>
          <p:cNvPr id="8" name="Picture 7" descr="Thymus1WT_K10_200.png"/>
          <p:cNvPicPr>
            <a:picLocks noChangeAspect="1"/>
          </p:cNvPicPr>
          <p:nvPr/>
        </p:nvPicPr>
        <p:blipFill>
          <a:blip r:embed="rId5"/>
          <a:srcRect l="850" t="78" r="16536" b="66225"/>
          <a:stretch>
            <a:fillRect/>
          </a:stretch>
        </p:blipFill>
        <p:spPr>
          <a:xfrm rot="16200000">
            <a:off x="3706794" y="3075007"/>
            <a:ext cx="5638800" cy="1927185"/>
          </a:xfrm>
          <a:prstGeom prst="rect">
            <a:avLst/>
          </a:prstGeom>
        </p:spPr>
      </p:pic>
      <p:sp>
        <p:nvSpPr>
          <p:cNvPr id="9" name="Frame 8"/>
          <p:cNvSpPr/>
          <p:nvPr/>
        </p:nvSpPr>
        <p:spPr>
          <a:xfrm>
            <a:off x="10668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rgbClr val="FF000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r>
              <a:rPr lang="en-US" b="1" dirty="0" smtClean="0">
                <a:solidFill>
                  <a:schemeClr val="bg1"/>
                </a:solidFill>
              </a:rPr>
              <a:t>K=3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rcRect l="1289" t="50371" r="47467" b="6263"/>
          <a:stretch>
            <a:fillRect/>
          </a:stretch>
        </p:blipFill>
        <p:spPr bwMode="auto">
          <a:xfrm>
            <a:off x="2133600" y="2438400"/>
            <a:ext cx="3810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257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419600" y="2438400"/>
            <a:ext cx="147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</a:t>
            </a:r>
            <a:r>
              <a:rPr lang="en-US" dirty="0" err="1" smtClean="0"/>
              <a:t>vs</a:t>
            </a:r>
            <a:r>
              <a:rPr lang="en-US" dirty="0" smtClean="0"/>
              <a:t> Green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7526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15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362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3962400"/>
            <a:ext cx="1828800" cy="1752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074" name="Picture 2" descr="C:\Users\Mary\Documents\Research\Other\Papers\screen_shot_2013-04-15_at_93346_am1366032840885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9093" t="13623" r="16945" b="30650"/>
          <a:stretch>
            <a:fillRect/>
          </a:stretch>
        </p:blipFill>
        <p:spPr bwMode="auto">
          <a:xfrm>
            <a:off x="914400" y="1295400"/>
            <a:ext cx="7086600" cy="4759657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3276600" y="1143000"/>
            <a:ext cx="1524000" cy="1371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800" y="1447800"/>
            <a:ext cx="1852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Keystone  species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Mutant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K=4         K=5         K=10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Thymus1Mutant1_K4_200.png"/>
          <p:cNvPicPr>
            <a:picLocks noChangeAspect="1"/>
          </p:cNvPicPr>
          <p:nvPr/>
        </p:nvPicPr>
        <p:blipFill>
          <a:blip r:embed="rId2"/>
          <a:srcRect l="1928" t="1365" r="8137" b="64937"/>
          <a:stretch>
            <a:fillRect/>
          </a:stretch>
        </p:blipFill>
        <p:spPr>
          <a:xfrm rot="5400000">
            <a:off x="-381886" y="3353686"/>
            <a:ext cx="5334000" cy="1674628"/>
          </a:xfrm>
          <a:prstGeom prst="rect">
            <a:avLst/>
          </a:prstGeom>
        </p:spPr>
      </p:pic>
      <p:pic>
        <p:nvPicPr>
          <p:cNvPr id="6" name="Picture 5" descr="Thymus1Mutant1_K5_200.png"/>
          <p:cNvPicPr>
            <a:picLocks noChangeAspect="1"/>
          </p:cNvPicPr>
          <p:nvPr/>
        </p:nvPicPr>
        <p:blipFill>
          <a:blip r:embed="rId3"/>
          <a:srcRect l="916" r="8104" b="66146"/>
          <a:stretch>
            <a:fillRect/>
          </a:stretch>
        </p:blipFill>
        <p:spPr>
          <a:xfrm rot="5400000">
            <a:off x="1655029" y="3331429"/>
            <a:ext cx="5376742" cy="1676400"/>
          </a:xfrm>
          <a:prstGeom prst="rect">
            <a:avLst/>
          </a:prstGeom>
        </p:spPr>
      </p:pic>
      <p:pic>
        <p:nvPicPr>
          <p:cNvPr id="8" name="Picture 7" descr="Thymus1Mutant1_K10_200.png"/>
          <p:cNvPicPr>
            <a:picLocks noChangeAspect="1"/>
          </p:cNvPicPr>
          <p:nvPr/>
        </p:nvPicPr>
        <p:blipFill>
          <a:blip r:embed="rId4"/>
          <a:srcRect r="8038" b="66067"/>
          <a:stretch>
            <a:fillRect/>
          </a:stretch>
        </p:blipFill>
        <p:spPr>
          <a:xfrm rot="5400000">
            <a:off x="3807862" y="3388200"/>
            <a:ext cx="5300738" cy="1638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ymus1Mutant1_K4_200_Section2.png"/>
          <p:cNvPicPr>
            <a:picLocks noChangeAspect="1"/>
          </p:cNvPicPr>
          <p:nvPr/>
        </p:nvPicPr>
        <p:blipFill>
          <a:blip r:embed="rId3"/>
          <a:srcRect l="341" t="1239" r="9652" b="69017"/>
          <a:stretch>
            <a:fillRect/>
          </a:stretch>
        </p:blipFill>
        <p:spPr>
          <a:xfrm rot="16200000">
            <a:off x="2798618" y="2493818"/>
            <a:ext cx="6858000" cy="1870364"/>
          </a:xfrm>
          <a:prstGeom prst="rect">
            <a:avLst/>
          </a:prstGeom>
        </p:spPr>
      </p:pic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4"/>
          <a:srcRect r="10244" b="64644"/>
          <a:stretch>
            <a:fillRect/>
          </a:stretch>
        </p:blipFill>
        <p:spPr bwMode="auto">
          <a:xfrm rot="5400000">
            <a:off x="597892" y="2274292"/>
            <a:ext cx="6881416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31068" t="29838" r="19710" b="27604"/>
          <a:stretch>
            <a:fillRect/>
          </a:stretch>
        </p:blipFill>
        <p:spPr bwMode="auto">
          <a:xfrm rot="5400000">
            <a:off x="-325484" y="2763884"/>
            <a:ext cx="423236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 l="13104" t="29167" r="47072" b="14583"/>
          <a:stretch>
            <a:fillRect/>
          </a:stretch>
        </p:blipFill>
        <p:spPr bwMode="auto">
          <a:xfrm>
            <a:off x="3502378" y="1600200"/>
            <a:ext cx="556542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D4A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D4A03"/>
          </a:solidFill>
          <a:ln>
            <a:solidFill>
              <a:srgbClr val="FD4A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685800" y="2133600"/>
            <a:ext cx="1981200" cy="25146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2667000" y="2286000"/>
            <a:ext cx="2362200" cy="25146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/>
          <p:cNvSpPr/>
          <p:nvPr/>
        </p:nvSpPr>
        <p:spPr>
          <a:xfrm>
            <a:off x="5029200" y="2438400"/>
            <a:ext cx="1981200" cy="251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7010400" y="2590800"/>
            <a:ext cx="2133600" cy="25146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cells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hymus1Mutant1_K4_200_Section2.png"/>
          <p:cNvPicPr>
            <a:picLocks noChangeAspect="1"/>
          </p:cNvPicPr>
          <p:nvPr/>
        </p:nvPicPr>
        <p:blipFill>
          <a:blip r:embed="rId3"/>
          <a:srcRect l="341" t="1239" r="9652" b="69017"/>
          <a:stretch>
            <a:fillRect/>
          </a:stretch>
        </p:blipFill>
        <p:spPr>
          <a:xfrm rot="16200000">
            <a:off x="2382983" y="2493818"/>
            <a:ext cx="6858000" cy="1870364"/>
          </a:xfrm>
          <a:prstGeom prst="rect">
            <a:avLst/>
          </a:prstGeom>
        </p:spPr>
      </p:pic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4"/>
          <a:srcRect r="10244" b="64644"/>
          <a:stretch>
            <a:fillRect/>
          </a:stretch>
        </p:blipFill>
        <p:spPr bwMode="auto">
          <a:xfrm rot="5400000">
            <a:off x="216892" y="2274292"/>
            <a:ext cx="6881416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and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the thymus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value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different ecological measures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analysis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Dr. 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Thymus 1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 means clustering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WT </a:t>
            </a:r>
            <a:r>
              <a:rPr lang="en-US" sz="2000" dirty="0" err="1" smtClean="0">
                <a:solidFill>
                  <a:schemeClr val="bg1"/>
                </a:solidFill>
              </a:rPr>
              <a:t>vs</a:t>
            </a:r>
            <a:r>
              <a:rPr lang="en-US" sz="2000" dirty="0" smtClean="0">
                <a:solidFill>
                  <a:schemeClr val="bg1"/>
                </a:solidFill>
              </a:rPr>
              <a:t> Mutant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K=4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smtClean="0">
                <a:solidFill>
                  <a:schemeClr val="bg1"/>
                </a:solidFill>
              </a:rPr>
              <a:t>All sections (9)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3" descr="E:\DEFAULT_Mutant1\Default\Kmeans_Results\PLOTS\Thymus1Mutant1_K4_200.png"/>
          <p:cNvPicPr>
            <a:picLocks noChangeAspect="1" noChangeArrowheads="1"/>
          </p:cNvPicPr>
          <p:nvPr/>
        </p:nvPicPr>
        <p:blipFill>
          <a:blip r:embed="rId2"/>
          <a:srcRect t="1248" r="9020" b="66303"/>
          <a:stretch>
            <a:fillRect/>
          </a:stretch>
        </p:blipFill>
        <p:spPr bwMode="auto">
          <a:xfrm rot="5400000">
            <a:off x="2552700" y="2324100"/>
            <a:ext cx="6629400" cy="1981200"/>
          </a:xfrm>
          <a:prstGeom prst="rect">
            <a:avLst/>
          </a:prstGeom>
          <a:noFill/>
        </p:spPr>
      </p:pic>
      <p:pic>
        <p:nvPicPr>
          <p:cNvPr id="2050" name="Picture 2" descr="E:\RplotWT1all.pn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10244" b="64644"/>
          <a:stretch>
            <a:fillRect/>
          </a:stretch>
        </p:blipFill>
        <p:spPr bwMode="auto">
          <a:xfrm rot="5400000">
            <a:off x="293872" y="2373128"/>
            <a:ext cx="6422655" cy="2133600"/>
          </a:xfrm>
          <a:prstGeom prst="rect">
            <a:avLst/>
          </a:prstGeom>
          <a:noFill/>
        </p:spPr>
      </p:pic>
      <p:pic>
        <p:nvPicPr>
          <p:cNvPr id="7" name="Content Placeholder 5" descr="Rplot.png"/>
          <p:cNvPicPr>
            <a:picLocks noChangeAspect="1"/>
          </p:cNvPicPr>
          <p:nvPr/>
        </p:nvPicPr>
        <p:blipFill>
          <a:blip r:embed="rId4"/>
          <a:srcRect l="2154" b="43266"/>
          <a:stretch>
            <a:fillRect/>
          </a:stretch>
        </p:blipFill>
        <p:spPr>
          <a:xfrm rot="5400000">
            <a:off x="-1234277" y="2986877"/>
            <a:ext cx="4830754" cy="2362200"/>
          </a:xfrm>
          <a:prstGeom prst="rect">
            <a:avLst/>
          </a:prstGeom>
        </p:spPr>
      </p:pic>
      <p:pic>
        <p:nvPicPr>
          <p:cNvPr id="8" name="Content Placeholder 3" descr="Rplot08WT2.png"/>
          <p:cNvPicPr>
            <a:picLocks noChangeAspect="1"/>
          </p:cNvPicPr>
          <p:nvPr/>
        </p:nvPicPr>
        <p:blipFill>
          <a:blip r:embed="rId5"/>
          <a:srcRect r="10550" b="56226"/>
          <a:stretch>
            <a:fillRect/>
          </a:stretch>
        </p:blipFill>
        <p:spPr>
          <a:xfrm rot="5400000">
            <a:off x="5354562" y="2494039"/>
            <a:ext cx="5638802" cy="2327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304800" y="645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       CD11c  CD25  CD31  CD205  Claud5  Claud34  Foxp3  K5  K14  </a:t>
            </a:r>
            <a:r>
              <a:rPr lang="en-US" sz="2000" dirty="0" err="1" smtClean="0">
                <a:solidFill>
                  <a:schemeClr val="bg1"/>
                </a:solidFill>
              </a:rPr>
              <a:t>PDGFRb</a:t>
            </a:r>
            <a:r>
              <a:rPr lang="en-US" sz="2000" dirty="0" smtClean="0">
                <a:solidFill>
                  <a:schemeClr val="bg1"/>
                </a:solidFill>
              </a:rPr>
              <a:t>  UEA1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does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Throughout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 states of disequilibrium (removal or addition of a species) 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Is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the species a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Labeling-WT1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990600"/>
            <a:ext cx="27577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6019800" y="973931"/>
            <a:ext cx="25146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537436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49530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143000" y="49530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4800" y="1219200"/>
            <a:ext cx="3371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perform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34474"/>
          <a:stretch>
            <a:fillRect/>
          </a:stretch>
        </p:blipFill>
        <p:spPr>
          <a:xfrm>
            <a:off x="1676400" y="2286000"/>
            <a:ext cx="1600200" cy="31242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steady-state postnatal mouse thymus using cell location and abundance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63351</TotalTime>
  <Words>3120</Words>
  <Application>Microsoft Office PowerPoint</Application>
  <PresentationFormat>On-screen Show (4:3)</PresentationFormat>
  <Paragraphs>759</Paragraphs>
  <Slides>47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Cellular Ecology of the Mouse Thymus</vt:lpstr>
      <vt:lpstr>Organization of Organs</vt:lpstr>
      <vt:lpstr>How can we quantitatively evaluate organization of cell types in organs?</vt:lpstr>
      <vt:lpstr>Slide 4</vt:lpstr>
      <vt:lpstr>Background</vt:lpstr>
      <vt:lpstr>Thymus Cell Types and Migratory Pathway of T cells (Adult WT Thymus)</vt:lpstr>
      <vt:lpstr>Slide 7</vt:lpstr>
      <vt:lpstr>Slide 8</vt:lpstr>
      <vt:lpstr>K means Clustering</vt:lpstr>
      <vt:lpstr>K means clustering</vt:lpstr>
      <vt:lpstr>Results-Different Number of Clusters   K=4        K=5                    K=10</vt:lpstr>
      <vt:lpstr>How is clustering being done?</vt:lpstr>
      <vt:lpstr>Comparing Clusters  K=3</vt:lpstr>
      <vt:lpstr>Slide 14</vt:lpstr>
      <vt:lpstr>Bray Curtis Dendrogram</vt:lpstr>
      <vt:lpstr>Slide 16</vt:lpstr>
      <vt:lpstr>Removal of a “Species”</vt:lpstr>
      <vt:lpstr>Mutant  K=4         K=5         K=10</vt:lpstr>
      <vt:lpstr>Slide 19</vt:lpstr>
      <vt:lpstr>Slide 20</vt:lpstr>
      <vt:lpstr>Slide 21</vt:lpstr>
      <vt:lpstr>Slide 22</vt:lpstr>
      <vt:lpstr>CCL</vt:lpstr>
      <vt:lpstr>Conclusions and Future Directions</vt:lpstr>
      <vt:lpstr>Acknowledgements</vt:lpstr>
      <vt:lpstr>Slide 26</vt:lpstr>
      <vt:lpstr>Thymus 1 K means clustering WT vs Mutant K=4 All sections (9)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38</vt:lpstr>
      <vt:lpstr>How is clustering being done?</vt:lpstr>
      <vt:lpstr>Bray Curtis</vt:lpstr>
      <vt:lpstr>Bray Curtis Dendrogram</vt:lpstr>
      <vt:lpstr>Slide 42</vt:lpstr>
      <vt:lpstr>Slide 43</vt:lpstr>
      <vt:lpstr>Mutant-Aire knockout</vt:lpstr>
      <vt:lpstr>Aire Mutant</vt:lpstr>
      <vt:lpstr>Connected Component Labeling-Mutant1</vt:lpstr>
      <vt:lpstr>Connected Component Labeling-WT1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1141</cp:revision>
  <dcterms:created xsi:type="dcterms:W3CDTF">2012-10-25T15:49:04Z</dcterms:created>
  <dcterms:modified xsi:type="dcterms:W3CDTF">2015-02-24T15:27:52Z</dcterms:modified>
</cp:coreProperties>
</file>